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  <p:sldId id="5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26C8C59-5E13-48B5-A531-98F6AB9FD015}">
          <p14:sldIdLst>
            <p14:sldId id="274"/>
            <p14:sldId id="619"/>
          </p14:sldIdLst>
        </p14:section>
        <p14:section name="Графичен потребителски интерфейс" id="{1D3306E6-F143-4A5D-84BE-A5BA3928F24F}">
          <p14:sldIdLst>
            <p14:sldId id="611"/>
            <p14:sldId id="612"/>
            <p14:sldId id="688"/>
          </p14:sldIdLst>
        </p14:section>
        <p14:section name="Въведение в Windows Forms - въведение" id="{9C974183-0F4E-4053-BEA5-DFDA11F87835}">
          <p14:sldIdLst>
            <p14:sldId id="714"/>
            <p14:sldId id="689"/>
            <p14:sldId id="726"/>
          </p14:sldIdLst>
        </p14:section>
        <p14:section name="Първо GUI приложение" id="{4B81DA81-6A8A-4C17-820E-6100EA16AE8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9D77BABB-8E09-4E8B-AD35-4CF7E36EC178}">
          <p14:sldIdLst>
            <p14:sldId id="701"/>
            <p14:sldId id="730"/>
            <p14:sldId id="728"/>
            <p14:sldId id="731"/>
          </p14:sldIdLst>
        </p14:section>
        <p14:section name="Суматор" id="{1CD16522-16D6-427F-A6CC-A12B971D589B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6854B022-DD55-494E-B2DA-8718F3554459}">
          <p14:sldIdLst>
            <p14:sldId id="746"/>
            <p14:sldId id="747"/>
          </p14:sldIdLst>
        </p14:section>
        <p14:section name="Конвертор на валути" id="{7A79BB53-70B7-499E-B516-B8824D34860B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4A7663E7-BBBB-4BAC-8077-5D1A320598BD}">
          <p14:sldIdLst>
            <p14:sldId id="580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6" autoAdjust="0"/>
    <p:restoredTop sz="95325" autoAdjust="0"/>
  </p:normalViewPr>
  <p:slideViewPr>
    <p:cSldViewPr showGuides="1">
      <p:cViewPr varScale="1">
        <p:scale>
          <a:sx n="152" d="100"/>
          <a:sy n="152" d="100"/>
        </p:scale>
        <p:origin x="688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2400" y="7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23.03.23 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F7C52D-7DAE-48EE-AF4B-82B385313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09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393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76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494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538354-B696-480A-9C9C-21C1195F1A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125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FAFC322-A821-4ED1-B86A-429BF73C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293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F381745-8575-4B7C-9CC1-85A9038DF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8231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9C5ADD-2DB4-43B0-B70D-43360D545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92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81416F-E786-4D4A-9038-1A3D25014B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783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3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811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75DAD70-D895-44B9-9B78-F006CE418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27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7" name="Slide Body Text">
            <a:extLst>
              <a:ext uri="{FF2B5EF4-FFF2-40B4-BE49-F238E27FC236}">
                <a16:creationId xmlns:a16="http://schemas.microsoft.com/office/drawing/2014/main" id="{1E60575F-8475-4C78-97A7-27D7891D2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15" name="Code Box">
            <a:extLst>
              <a:ext uri="{FF2B5EF4-FFF2-40B4-BE49-F238E27FC236}">
                <a16:creationId xmlns:a16="http://schemas.microsoft.com/office/drawing/2014/main" id="{29C63EC2-5578-406B-8C2A-23FDE6C14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318684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7" r:id="rId4"/>
    <p:sldLayoutId id="2147483679" r:id="rId5"/>
    <p:sldLayoutId id="2147483680" r:id="rId6"/>
    <p:sldLayoutId id="2147483688" r:id="rId7"/>
    <p:sldLayoutId id="2147483684" r:id="rId8"/>
    <p:sldLayoutId id="2147483690" r:id="rId9"/>
    <p:sldLayoutId id="2147483683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5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hyperlink" Target="https://softuni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000" y="1269000"/>
            <a:ext cx="11520000" cy="990000"/>
          </a:xfrm>
        </p:spPr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5008" y="6182061"/>
            <a:ext cx="1841560" cy="351662"/>
          </a:xfrm>
        </p:spPr>
        <p:txBody>
          <a:bodyPr/>
          <a:lstStyle/>
          <a:p>
            <a:r>
              <a:rPr lang="en-US" sz="1799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642529" y="5915476"/>
            <a:ext cx="2949981" cy="382688"/>
          </a:xfrm>
        </p:spPr>
        <p:txBody>
          <a:bodyPr/>
          <a:lstStyle/>
          <a:p>
            <a:r>
              <a:rPr lang="bg-BG" dirty="0"/>
              <a:t>Софтуерен университет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975" y="4876551"/>
            <a:ext cx="2949981" cy="506408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74" y="5368363"/>
            <a:ext cx="3174920" cy="444420"/>
          </a:xfrm>
        </p:spPr>
        <p:txBody>
          <a:bodyPr/>
          <a:lstStyle/>
          <a:p>
            <a:r>
              <a:rPr lang="bg-BG" noProof="1"/>
              <a:t>Преподавателски</a:t>
            </a:r>
            <a:r>
              <a:rPr lang="bg-BG" dirty="0"/>
              <a:t> екип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D8E43-CFD9-4CB5-9A02-6FD2433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0" y="2439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F9296-5082-918A-9327-232C981C2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39C41-6585-6565-912F-C15F48991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2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2599E-19B5-ADA9-D1D7-B31F66D7F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свойства / събития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F72B-0ABF-6273-037E-C2100EE11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0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0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AF595-ADFE-F4EE-5073-AC6D254C6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en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98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7690-5238-F47B-8575-395F491B4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0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графичен потребителски интерфейс (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Други контроли: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конвертор на валути</a:t>
            </a:r>
            <a:endParaRPr lang="bg-BG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C93F898-4B2E-4244-8B57-AC60CE618B5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2DB4-3102-8E92-F55B-810B8032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54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475A4-D16A-E1CE-87D2-B0D69D635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събитие</a:t>
            </a:r>
            <a:r>
              <a:rPr lang="bg-BG" dirty="0"/>
              <a:t>?</a:t>
            </a:r>
            <a:endParaRPr lang="en-US" dirty="0"/>
          </a:p>
          <a:p>
            <a:pPr lvl="1"/>
            <a:r>
              <a:rPr lang="bg-BG" dirty="0"/>
              <a:t>Събитията са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прихванат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AD320-5C78-9259-BAA2-FA87476C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A732F-96B8-1FBC-1EF2-E9ACBE9C9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B05E5-9C52-A803-72FE-0A86C4C97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CC6F2-D1D5-4EC5-A4CD-6961F54A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8" y="1253353"/>
            <a:ext cx="9667743" cy="5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2E644-E3AE-2D73-2434-B1092E6A7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Form, Button, Label, TextBox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Основни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endParaRPr lang="bg-B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06F1F-1C6A-C43D-4E26-FE986A29D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000" dirty="0"/>
              <a:t> – </a:t>
            </a:r>
            <a:r>
              <a:rPr lang="bg-BG" altLang="en-US" sz="30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</a:t>
            </a:r>
            <a:r>
              <a:rPr lang="bg-BG" altLang="en-US" sz="26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000" dirty="0"/>
              <a:t> –</a:t>
            </a:r>
            <a:r>
              <a:rPr lang="en-US" altLang="en-US" sz="3000" dirty="0"/>
              <a:t> </a:t>
            </a:r>
            <a:r>
              <a:rPr lang="bg-BG" altLang="en-US" sz="30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(</a:t>
            </a:r>
            <a:r>
              <a:rPr lang="en-US" altLang="en-US" sz="2600" b="1" dirty="0">
                <a:latin typeface="Consolas" panose="020B0609020204030204" pitchFamily="49" charset="0"/>
              </a:rPr>
              <a:t>Lines</a:t>
            </a:r>
            <a:r>
              <a:rPr lang="en-US" altLang="en-US" sz="2600" dirty="0"/>
              <a:t>) – </a:t>
            </a:r>
            <a:r>
              <a:rPr lang="bg-BG" altLang="en-US" sz="2600" dirty="0"/>
              <a:t>съдържа въведения текст</a:t>
            </a:r>
            <a:endParaRPr lang="en-US" altLang="en-US" sz="2600" dirty="0"/>
          </a:p>
          <a:p>
            <a:pPr lvl="1">
              <a:spcBef>
                <a:spcPct val="25000"/>
              </a:spcBef>
            </a:pPr>
            <a:r>
              <a:rPr lang="bg-BG" altLang="en-US" sz="2600" b="1" dirty="0">
                <a:latin typeface="Consolas" panose="020B0609020204030204" pitchFamily="49" charset="0"/>
              </a:rPr>
              <a:t>Multiline</a:t>
            </a:r>
            <a:r>
              <a:rPr lang="bg-BG" altLang="en-US" sz="2600" dirty="0"/>
              <a:t> – задава режим</a:t>
            </a:r>
            <a:r>
              <a:rPr lang="en-US" altLang="en-US" sz="2600" dirty="0"/>
              <a:t> "</a:t>
            </a:r>
            <a:r>
              <a:rPr lang="bg-BG" altLang="en-US" sz="26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000" dirty="0"/>
              <a:t> –</a:t>
            </a:r>
            <a:r>
              <a:rPr lang="bg-BG" altLang="en-US" sz="30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Click</a:t>
            </a:r>
            <a:r>
              <a:rPr lang="en-US" altLang="en-US" sz="2600" dirty="0"/>
              <a:t> – </a:t>
            </a:r>
            <a:r>
              <a:rPr lang="bg-BG" altLang="en-US" sz="26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/>
              <a:t> – </a:t>
            </a:r>
            <a:r>
              <a:rPr lang="bg-BG" altLang="en-US" sz="2600" dirty="0"/>
              <a:t>задава текста върху бутона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06371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094000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1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2F6A-7F9D-AA03-F90B-78EDF2F9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GUI?</a:t>
            </a:r>
            <a:endParaRPr lang="bg-BG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сумиране на 2 числа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62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53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7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0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контроли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3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текста на контролите</a:t>
            </a:r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07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DB688-D604-7548-19BE-3A51F22B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текста от полетата и го </a:t>
            </a:r>
            <a:r>
              <a:rPr lang="bg-BG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число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сумата във вид на текст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53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ABC6F3D-DC95-491B-A41A-6C83DB61CFA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392E0-B3AE-EC9D-F377-B4B4CD73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416615" y="2574000"/>
            <a:ext cx="5358770" cy="3177875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6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F5C5FC-E503-3239-F8C3-8B688964C5D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Падащ списък,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575AB-146A-955D-BC40-9294392A45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en-BG" dirty="0"/>
          </a:p>
        </p:txBody>
      </p:sp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828A6-C2A2-6360-CBEB-781373593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ComboBox</a:t>
            </a:r>
            <a:r>
              <a:rPr lang="bg-BG" altLang="en-US" sz="3000" dirty="0"/>
              <a:t> </a:t>
            </a:r>
            <a:r>
              <a:rPr lang="en-US" altLang="en-US" sz="3000" dirty="0"/>
              <a:t>– </a:t>
            </a:r>
            <a:r>
              <a:rPr lang="bg-BG" altLang="en-US" sz="30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Text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600" dirty="0"/>
              <a:t>текстът, който се изобразява</a:t>
            </a:r>
            <a:endParaRPr lang="en-US" altLang="en-US" sz="26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600" b="1" dirty="0">
                <a:latin typeface="Consolas" panose="020B0609020204030204" pitchFamily="49" charset="0"/>
              </a:rPr>
              <a:t>Items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възможните стойности, между които се избира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RadioButton</a:t>
            </a:r>
            <a:r>
              <a:rPr lang="en-US" altLang="en-US" sz="3000" dirty="0"/>
              <a:t> - </a:t>
            </a:r>
            <a:r>
              <a:rPr lang="bg-BG" altLang="en-BG" sz="3000" dirty="0"/>
              <a:t>контрола за избор на една от няколко опции</a:t>
            </a:r>
            <a:endParaRPr lang="en-US" altLang="en-US" sz="3000" dirty="0"/>
          </a:p>
          <a:p>
            <a:pPr lvl="1">
              <a:lnSpc>
                <a:spcPct val="110000"/>
              </a:lnSpc>
            </a:pPr>
            <a:r>
              <a:rPr lang="bg-BG" altLang="en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6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Checkbox</a:t>
            </a:r>
            <a:r>
              <a:rPr lang="en-US" altLang="en-US" sz="3000" dirty="0"/>
              <a:t> –</a:t>
            </a:r>
            <a:r>
              <a:rPr lang="bg-BG" altLang="en-US" sz="30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600" dirty="0"/>
              <a:t> – </a:t>
            </a:r>
            <a:r>
              <a:rPr lang="bg-BG" altLang="en-US" sz="2600" dirty="0"/>
              <a:t>задава дали кутийката е избрана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00" y="3911518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499" y="4869000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388500" y="1548058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Пример: конвертиране от лева в евро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DC267-51E4-0D04-04A3-7677C71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177" y="506200"/>
            <a:ext cx="6557645" cy="45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6DA2-83B1-A1B9-5462-F7B06196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01" y="2214000"/>
            <a:ext cx="7077797" cy="48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CurrencyConverterApp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979106"/>
            <a:ext cx="6153657" cy="30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647868" y="4329106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34FAC-EBC5-1AF6-A413-254A1E2A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2916228"/>
            <a:ext cx="4554920" cy="3140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7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/>
              <a:t>" 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FormCurrencyConverter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393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BA4D-8D20-DFAD-F363-CA68CFE1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2039287"/>
            <a:ext cx="6843445" cy="41572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0AE40-994C-958B-CE10-74E03264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/>
          <a:stretch/>
        </p:blipFill>
        <p:spPr>
          <a:xfrm>
            <a:off x="7940999" y="2551466"/>
            <a:ext cx="3914307" cy="313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D59E6-F324-30E1-BA75-E3908D0C2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заглавието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Currency 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10451" y="4076384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6C19-25A2-F07C-E42C-45F1BA4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2010243"/>
            <a:ext cx="6975261" cy="44922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0B13D-E8E3-15EA-2F37-9A31E579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97" y="2764134"/>
            <a:ext cx="3784600" cy="2984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0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4. </a:t>
            </a:r>
            <a:r>
              <a:rPr lang="bg-BG" sz="2800" dirty="0"/>
              <a:t>Добавете необходимите контроли – </a:t>
            </a:r>
            <a:r>
              <a:rPr lang="bg-BG" sz="2800" b="1" dirty="0">
                <a:solidFill>
                  <a:schemeClr val="bg1"/>
                </a:solidFill>
              </a:rPr>
              <a:t>три надписа </a:t>
            </a:r>
            <a:r>
              <a:rPr lang="bg-BG" sz="2800" dirty="0"/>
              <a:t>(</a:t>
            </a:r>
            <a:r>
              <a:rPr lang="en-US" sz="2800" dirty="0"/>
              <a:t>Label),</a:t>
            </a:r>
            <a:r>
              <a:rPr lang="bg-BG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едно</a:t>
            </a:r>
            <a:r>
              <a:rPr lang="bg-BG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текстово поле </a:t>
            </a:r>
            <a:r>
              <a:rPr lang="bg-BG" sz="2800" dirty="0"/>
              <a:t>(</a:t>
            </a:r>
            <a:r>
              <a:rPr lang="en-US" sz="2800" dirty="0"/>
              <a:t>TextBox)</a:t>
            </a:r>
            <a:r>
              <a:rPr lang="bg-BG" sz="2800" dirty="0"/>
              <a:t> и </a:t>
            </a:r>
            <a:r>
              <a:rPr lang="bg-BG" sz="2800" b="1" dirty="0">
                <a:solidFill>
                  <a:schemeClr val="bg1"/>
                </a:solidFill>
              </a:rPr>
              <a:t>един</a:t>
            </a:r>
            <a:r>
              <a:rPr lang="bg-BG" sz="2800" dirty="0"/>
              <a:t> </a:t>
            </a:r>
            <a:r>
              <a:rPr lang="bg-BG" sz="2800" b="1" dirty="0">
                <a:solidFill>
                  <a:schemeClr val="bg1"/>
                </a:solidFill>
              </a:rPr>
              <a:t>бутон </a:t>
            </a:r>
            <a:r>
              <a:rPr lang="bg-BG" sz="2800" dirty="0"/>
              <a:t>(</a:t>
            </a:r>
            <a:r>
              <a:rPr lang="en-US" sz="2800" dirty="0"/>
              <a:t>Button)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4B428F7-6758-71BE-2F02-EB25B4F8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75" y="2204200"/>
            <a:ext cx="6790850" cy="46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828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имената</a:t>
            </a:r>
            <a:r>
              <a:rPr lang="bg-BG" sz="2800" dirty="0"/>
              <a:t> на</a:t>
            </a:r>
            <a:r>
              <a:rPr lang="en-US" sz="2800" dirty="0"/>
              <a:t> </a:t>
            </a:r>
            <a:r>
              <a:rPr lang="bg-BG" sz="2800" dirty="0"/>
              <a:t>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4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E1B4A-ABC7-51DD-F1DF-BD845D880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контролите</a:t>
            </a:r>
            <a:r>
              <a:rPr lang="en-US" sz="2800" dirty="0"/>
              <a:t>:</a:t>
            </a:r>
            <a:endParaRPr lang="bg-BG" sz="28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label1</a:t>
            </a:r>
            <a:r>
              <a:rPr lang="en-BG" sz="2600" dirty="0"/>
              <a:t>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Convert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</a:t>
            </a:r>
            <a:r>
              <a:rPr lang="en-US" sz="2600" dirty="0"/>
              <a:t>label2</a:t>
            </a:r>
            <a:r>
              <a:rPr lang="en-BG" sz="26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BG" sz="2600" dirty="0"/>
              <a:t>"</a:t>
            </a:r>
            <a:r>
              <a:rPr lang="en-US" sz="2600" dirty="0"/>
              <a:t>from BGN to EUR</a:t>
            </a:r>
            <a:r>
              <a:rPr lang="en-BG" sz="2600" dirty="0"/>
              <a:t>"</a:t>
            </a:r>
            <a:endParaRPr lang="en-US" sz="2600" dirty="0"/>
          </a:p>
          <a:p>
            <a:pPr lvl="1"/>
            <a:r>
              <a:rPr lang="en-BG" sz="2600" dirty="0"/>
              <a:t>"label3"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"Result: "</a:t>
            </a:r>
          </a:p>
          <a:p>
            <a:pPr lvl="1"/>
            <a:r>
              <a:rPr lang="en-BG" sz="2600" dirty="0"/>
              <a:t>"buttonConvert"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5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85CBF-A00D-B77E-FD2C-A57FA0977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1170786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</a:t>
            </a:r>
            <a:r>
              <a:rPr lang="bg-BG" sz="2800" dirty="0"/>
              <a:t>След промяна на текста на контролите приложението трябва да изглежда така: 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90ABA-68AB-4DFC-53C6-EF4F49C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659140"/>
            <a:ext cx="7515000" cy="52149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FEF1-DB9E-0CA8-4D36-5B2AA9BF3963}"/>
              </a:ext>
            </a:extLst>
          </p:cNvPr>
          <p:cNvCxnSpPr>
            <a:cxnSpLocks/>
          </p:cNvCxnSpPr>
          <p:nvPr/>
        </p:nvCxnSpPr>
        <p:spPr>
          <a:xfrm flipH="1">
            <a:off x="9696000" y="4374000"/>
            <a:ext cx="630000" cy="6614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804D7-E16B-5476-1757-537C9F9F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 </a:t>
            </a:r>
            <a:r>
              <a:rPr lang="bg-BG" sz="2800" dirty="0"/>
              <a:t>Добавете </a:t>
            </a:r>
            <a:r>
              <a:rPr lang="en-US" sz="2800" b="1" dirty="0">
                <a:solidFill>
                  <a:schemeClr val="bg1"/>
                </a:solidFill>
              </a:rPr>
              <a:t>handler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bg1"/>
                </a:solidFill>
              </a:rPr>
              <a:t>обработчик</a:t>
            </a:r>
            <a:r>
              <a:rPr lang="bg-BG" sz="2800" dirty="0"/>
              <a:t>) на събитието </a:t>
            </a:r>
            <a:r>
              <a:rPr lang="en-US" sz="2800" b="1" dirty="0">
                <a:solidFill>
                  <a:schemeClr val="bg1"/>
                </a:solidFill>
              </a:rPr>
              <a:t>Click</a:t>
            </a:r>
            <a:r>
              <a:rPr lang="bg-BG" sz="2800" dirty="0"/>
              <a:t> на бутона за конвертиране</a:t>
            </a:r>
            <a:r>
              <a:rPr lang="en-US" sz="2800" dirty="0"/>
              <a:t>: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00" y="2385502"/>
            <a:ext cx="1134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/ 1.95583 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// Визуали</a:t>
            </a:r>
            <a:r>
              <a:rPr lang="bg-BG" sz="2200" b="1" noProof="1"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{convertedSum:f2} EUR";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66D3E-B704-A4DF-C87F-64237F8E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1B41F-6CA8-26D3-CE31-C9EFEBD65A41}"/>
              </a:ext>
            </a:extLst>
          </p:cNvPr>
          <p:cNvGrpSpPr/>
          <p:nvPr/>
        </p:nvGrpSpPr>
        <p:grpSpPr>
          <a:xfrm>
            <a:off x="561000" y="2294141"/>
            <a:ext cx="10853749" cy="3523500"/>
            <a:chOff x="561000" y="2294141"/>
            <a:chExt cx="10853749" cy="352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FF3F42-9EFE-237C-DA15-05A1BF5C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000" y="2294141"/>
              <a:ext cx="5130000" cy="3523500"/>
            </a:xfrm>
            <a:prstGeom prst="rect">
              <a:avLst/>
            </a:prstGeom>
          </p:spPr>
        </p:pic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9AFFE301-F4B1-C9D3-7C39-017FF9A5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1000" y="4895141"/>
              <a:ext cx="630000" cy="63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759AAE-41B6-2E43-937E-D831DC1B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749" y="2294141"/>
              <a:ext cx="5130000" cy="3523500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1EA01ED-8615-3C05-C5D8-446F71E66737}"/>
                </a:ext>
              </a:extLst>
            </p:cNvPr>
            <p:cNvSpPr/>
            <p:nvPr/>
          </p:nvSpPr>
          <p:spPr bwMode="auto">
            <a:xfrm>
              <a:off x="5657761" y="3866199"/>
              <a:ext cx="660228" cy="379383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43B3AAD-7217-489F-94C1-8EAF2B14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10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87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2BD778-7E1C-4467-A38A-AF8A2C49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EC08E1-B99A-4A53-9AA7-62823CF1EB0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за създаване на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  <a:endParaRPr lang="bg-BG" dirty="0"/>
          </a:p>
        </p:txBody>
      </p:sp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168BE-3A57-358B-3508-20E99376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Windows Forms</a:t>
            </a:r>
            <a:r>
              <a:rPr lang="en-US" dirty="0"/>
              <a:t> == </a:t>
            </a:r>
            <a:r>
              <a:rPr lang="bg-BG" dirty="0"/>
              <a:t>платформа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dirty="0"/>
              <a:t>Windows API </a:t>
            </a:r>
            <a:r>
              <a:rPr lang="bg-BG" dirty="0"/>
              <a:t>и </a:t>
            </a:r>
            <a:r>
              <a:rPr lang="en-US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dirty="0"/>
              <a:t>C#</a:t>
            </a:r>
            <a:r>
              <a:rPr lang="bg-BG" dirty="0"/>
              <a:t> и</a:t>
            </a:r>
            <a:r>
              <a:rPr lang="en-US" dirty="0"/>
              <a:t> Visual Studio</a:t>
            </a:r>
            <a:endParaRPr lang="bg-BG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/>
              <a:t>форми</a:t>
            </a:r>
            <a:r>
              <a:rPr lang="bg-BG" dirty="0"/>
              <a:t> и </a:t>
            </a:r>
            <a:r>
              <a:rPr lang="bg-BG" b="1" dirty="0"/>
              <a:t>контроли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4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CFDF0-9E99-016E-1CF5-343A6184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8D2E083-F70F-336B-BEA3-6CF08E714C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Форма + бутон за показване на текущ ден и час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713-4956-4FC0-AB9F-FE828A5B8A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5400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8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296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5722</TotalTime>
  <Words>2269</Words>
  <Application>Microsoft Macintosh PowerPoint</Application>
  <PresentationFormat>Widescreen</PresentationFormat>
  <Paragraphs>334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Drinka</cp:lastModifiedBy>
  <cp:revision>656</cp:revision>
  <dcterms:created xsi:type="dcterms:W3CDTF">2018-05-23T13:08:44Z</dcterms:created>
  <dcterms:modified xsi:type="dcterms:W3CDTF">2023-03-23T12:35:23Z</dcterms:modified>
  <cp:category>computer programming;programming;C#;програмиране;кодиране</cp:category>
</cp:coreProperties>
</file>